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60" r:id="rId4"/>
    <p:sldId id="263" r:id="rId5"/>
    <p:sldId id="265" r:id="rId6"/>
    <p:sldId id="264" r:id="rId7"/>
  </p:sldIdLst>
  <p:sldSz cx="9144000" cy="6858000" type="screen4x3"/>
  <p:notesSz cx="6858000" cy="93138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0483253-C92B-4C3D-A372-5CE1268F0002}" type="datetimeFigureOut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7A04704-4F95-4189-B735-F73CC6A611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53CDB4E-25FD-42FB-9DD2-9EC722F7A2E1}" type="datetimeFigureOut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4C67641-8D58-46AC-AC1F-3CB23501C2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7314C-DE8F-4556-93D0-9C58F764687A}" type="datetime1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13E3F-8833-4386-B9C4-482BCBB6BA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351AE-CB8E-4152-8326-AD668DD3E17A}" type="datetime1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CEB17-EC5B-4D60-ADF9-60D09039AC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5C8E1-E612-4EF4-927F-4D5FF3916D05}" type="datetime1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23271-1AD7-48FA-8367-DF84D96D4D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57200" y="6351588"/>
            <a:ext cx="533400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CCA64-2ECC-405F-AEB7-CCE23FCE48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A101A-7E12-40B0-99EC-5A858CF6FDF3}" type="datetime1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7EAAE-A7DE-49BF-817E-EBB79AD338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E3FB0-65D5-4A85-84EA-91B3C1D16443}" type="datetime1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FE780-6470-44FE-A93D-9B28F8997A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73A53-CCAD-4B17-B48E-DE7DF83D095D}" type="datetime1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876E0-B1F7-4331-9E66-0910C8D1D8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260A9-A86A-4423-999F-0A8DB198BCF2}" type="datetime1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217D8-0013-4429-ACFE-9EF80AD77D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4332F-6DDE-42C0-894A-008AAA7EBD90}" type="datetime1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F2AB9-5B3E-4199-AA18-0ACCEFEE66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8318F-0709-4325-BC5F-EB1161F238A3}" type="datetime1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55568-906A-47C0-9DE0-B8F042104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1F6A9-5502-447E-AF2F-C79A76C8A9D1}" type="datetime1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8463F-ACC0-4005-BFD7-674E6125D4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2DB8957-F451-40AC-8AFD-CB5EF5D1AE7B}" type="datetime1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84D18F2-F33C-42F8-8DF0-B0853EB34D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url?sa=i&amp;rct=j&amp;q=&amp;esrc=s&amp;source=images&amp;cd=&amp;cad=rja&amp;uact=8&amp;docid=0lZZRIephSOImM&amp;tbnid=0eXJ-F40QvIF2M:&amp;ved=0CAcQjRw&amp;url=http://www.city-data.com/city/Olney-Maryland.html&amp;ei=2BcvVJGgIJPGsQSev4GACQ&amp;bvm=bv.76802529,d.cWc&amp;psig=AFQjCNGmHq9ZnXturBJz8kiJKUHueRQDjQ&amp;ust=141245880118232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/>
          <a:lstStyle/>
          <a:p>
            <a:r>
              <a:rPr lang="en-US" smtClean="0"/>
              <a:t>Olney Home For Life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52600"/>
            <a:ext cx="64008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 smtClean="0"/>
              <a:t>A “Village” to assist seniors to age in their home and community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09645E-CA4D-44E1-A8C7-75C5FC2A2BEE}" type="slidenum">
              <a:rPr lang="en-US"/>
              <a:pPr>
                <a:defRPr/>
              </a:pPr>
              <a:t>1</a:t>
            </a:fld>
            <a:endParaRPr lang="en-US"/>
          </a:p>
        </p:txBody>
      </p:sp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62225" y="3581400"/>
            <a:ext cx="3990975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Community We Serve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191000" cy="41148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S</a:t>
            </a:r>
            <a:r>
              <a:rPr lang="en-US" sz="2000" dirty="0" smtClean="0"/>
              <a:t>ervices to the elderly in Olney, Sandy Spring, Ashton and Brookeville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 smtClean="0"/>
              <a:t>Home for </a:t>
            </a:r>
            <a:r>
              <a:rPr lang="en-US" sz="2000" b="1" dirty="0" smtClean="0"/>
              <a:t>3966 </a:t>
            </a:r>
            <a:r>
              <a:rPr lang="en-US" sz="2000" dirty="0" smtClean="0"/>
              <a:t>seniors (2012 census data), of which </a:t>
            </a:r>
            <a:r>
              <a:rPr lang="en-US" sz="2000" b="1" dirty="0" smtClean="0"/>
              <a:t>6.5%</a:t>
            </a:r>
            <a:r>
              <a:rPr lang="en-US" sz="2000" dirty="0" smtClean="0"/>
              <a:t> are below the federal poverty level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 smtClean="0"/>
              <a:t>Over </a:t>
            </a:r>
            <a:r>
              <a:rPr lang="en-US" sz="2000" b="1" dirty="0" smtClean="0"/>
              <a:t>15%</a:t>
            </a:r>
            <a:r>
              <a:rPr lang="en-US" sz="2000" dirty="0" smtClean="0"/>
              <a:t> of Sandy Spring’s seniors are below the poverty level, the </a:t>
            </a:r>
            <a:r>
              <a:rPr lang="en-US" sz="2000" b="1" dirty="0" smtClean="0"/>
              <a:t>2</a:t>
            </a:r>
            <a:r>
              <a:rPr lang="en-US" sz="2000" b="1" baseline="30000" dirty="0" smtClean="0"/>
              <a:t>nd</a:t>
            </a:r>
            <a:r>
              <a:rPr lang="en-US" sz="2000" b="1" dirty="0" smtClean="0"/>
              <a:t>  highest</a:t>
            </a:r>
            <a:r>
              <a:rPr lang="en-US" sz="2000" dirty="0" smtClean="0"/>
              <a:t> zip code in the county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 smtClean="0"/>
              <a:t>Partnership with </a:t>
            </a:r>
            <a:r>
              <a:rPr lang="en-US" sz="2000" dirty="0" err="1" smtClean="0"/>
              <a:t>MedStar</a:t>
            </a:r>
            <a:r>
              <a:rPr lang="en-US" sz="2000" dirty="0" smtClean="0"/>
              <a:t> Cancer Center to support the special transportation needs of their senior patients, even outside our area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 smtClean="0"/>
              <a:t>Growing number of assisted living facilities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000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000" dirty="0"/>
          </a:p>
        </p:txBody>
      </p:sp>
      <p:pic>
        <p:nvPicPr>
          <p:cNvPr id="16387" name="Picture 4" descr="https://encrypted-tbn1.gstatic.com/images?q=tbn:ANd9GcQKCS5I7FFYn3JHfGLt3CKwVbxFQWU2zMwh4X-w-L-nNoOod69e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2171700"/>
            <a:ext cx="3810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5354D1-56D3-496E-899A-CD7C649C6273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Current Senior Services</a:t>
            </a:r>
            <a:endParaRPr lang="en-US" dirty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400800" cy="5029200"/>
          </a:xfrm>
        </p:spPr>
        <p:txBody>
          <a:bodyPr/>
          <a:lstStyle/>
          <a:p>
            <a:r>
              <a:rPr lang="en-US" sz="1900" b="1" smtClean="0"/>
              <a:t>Transportation-</a:t>
            </a:r>
            <a:r>
              <a:rPr lang="en-US" sz="1900" smtClean="0"/>
              <a:t> Provides free transportation to seniors in our area to meet their basic and social needs. In calendar year 2014 provided approximately </a:t>
            </a:r>
            <a:r>
              <a:rPr lang="en-US" sz="1900" b="1" smtClean="0"/>
              <a:t>1300</a:t>
            </a:r>
            <a:r>
              <a:rPr lang="en-US" sz="1900" smtClean="0"/>
              <a:t> rides of which over </a:t>
            </a:r>
            <a:r>
              <a:rPr lang="en-US" sz="1900" b="1" smtClean="0"/>
              <a:t>90%</a:t>
            </a:r>
            <a:r>
              <a:rPr lang="en-US" sz="1900" smtClean="0"/>
              <a:t> were medically related. We support over </a:t>
            </a:r>
            <a:r>
              <a:rPr lang="en-US" sz="1900" b="1" smtClean="0"/>
              <a:t>15</a:t>
            </a:r>
            <a:r>
              <a:rPr lang="en-US" sz="1900" smtClean="0"/>
              <a:t> volunteers that provide rides, with 80 to 100 seniors using the service</a:t>
            </a:r>
          </a:p>
          <a:p>
            <a:endParaRPr lang="en-US" sz="1900" smtClean="0"/>
          </a:p>
          <a:p>
            <a:r>
              <a:rPr lang="en-US" sz="1900" b="1" smtClean="0"/>
              <a:t>Reassurance check-in calling- </a:t>
            </a:r>
            <a:r>
              <a:rPr lang="en-US" sz="1900" smtClean="0"/>
              <a:t>Provides a daily call, by trained volunteers, to connect and provide a community connection to seniors otherwise alone. </a:t>
            </a:r>
          </a:p>
          <a:p>
            <a:endParaRPr lang="en-US" sz="1900" smtClean="0"/>
          </a:p>
          <a:p>
            <a:r>
              <a:rPr lang="en-US" sz="1900" b="1" smtClean="0"/>
              <a:t>Friendly visiting- </a:t>
            </a:r>
            <a:r>
              <a:rPr lang="en-US" sz="1900" smtClean="0"/>
              <a:t>In partnership with MC Mental Health Association this pilot service provides visits to seniors for friendship and socialization by specially trained volunteers</a:t>
            </a:r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75513" y="2057400"/>
            <a:ext cx="990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75513" y="4873625"/>
            <a:ext cx="1030287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75513" y="3581400"/>
            <a:ext cx="1030287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4D097D-1B8E-48A3-8F0C-344D6B508812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57A87-B5DF-4B19-BF36-8CCE7F62EE21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The Village Model</a:t>
            </a:r>
            <a:endParaRPr lang="en-US" dirty="0"/>
          </a:p>
        </p:txBody>
      </p:sp>
      <p:sp>
        <p:nvSpPr>
          <p:cNvPr id="18435" name="TextBox 1"/>
          <p:cNvSpPr txBox="1">
            <a:spLocks noChangeArrowheads="1"/>
          </p:cNvSpPr>
          <p:nvPr/>
        </p:nvSpPr>
        <p:spPr bwMode="auto">
          <a:xfrm>
            <a:off x="3886200" y="2133600"/>
            <a:ext cx="1373188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0">
                <a:latin typeface="Calibri" pitchFamily="34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85E848-89DA-4304-A1A3-DACD94CC4B77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The Leverage Model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656013" y="1812925"/>
            <a:ext cx="1830387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OHFL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67000" y="4800600"/>
            <a:ext cx="3810000" cy="685800"/>
          </a:xfrm>
          <a:prstGeom prst="rect">
            <a:avLst/>
          </a:prstGeom>
          <a:solidFill>
            <a:srgbClr val="FFFF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Clients / Volunteers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4381500" y="2422525"/>
            <a:ext cx="342900" cy="601663"/>
          </a:xfrm>
          <a:prstGeom prst="down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Down Arrow 11"/>
          <p:cNvSpPr/>
          <p:nvPr/>
        </p:nvSpPr>
        <p:spPr>
          <a:xfrm rot="1081409">
            <a:off x="3503613" y="3776663"/>
            <a:ext cx="304800" cy="1144587"/>
          </a:xfrm>
          <a:prstGeom prst="down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4419600" y="3962400"/>
            <a:ext cx="304800" cy="914400"/>
          </a:xfrm>
          <a:prstGeom prst="down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Down Arrow 15"/>
          <p:cNvSpPr/>
          <p:nvPr/>
        </p:nvSpPr>
        <p:spPr>
          <a:xfrm rot="20198548">
            <a:off x="5232400" y="3849688"/>
            <a:ext cx="304800" cy="1089025"/>
          </a:xfrm>
          <a:prstGeom prst="down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600450" y="3024188"/>
            <a:ext cx="1905000" cy="99060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Primary Need Provider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9466" name="TextBox 1"/>
          <p:cNvSpPr txBox="1">
            <a:spLocks noChangeArrowheads="1"/>
          </p:cNvSpPr>
          <p:nvPr/>
        </p:nvSpPr>
        <p:spPr bwMode="auto">
          <a:xfrm>
            <a:off x="5486400" y="3276600"/>
            <a:ext cx="1212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Aggregator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4200" y="2514600"/>
            <a:ext cx="3048000" cy="1371600"/>
          </a:xfrm>
        </p:spPr>
        <p:txBody>
          <a:bodyPr rtlCol="0">
            <a:normAutofit lnSpcReduction="10000"/>
          </a:bodyPr>
          <a:lstStyle/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900" dirty="0" smtClean="0"/>
              <a:t>Tom Brunetto</a:t>
            </a:r>
          </a:p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900" dirty="0" smtClean="0"/>
              <a:t>Chairman</a:t>
            </a:r>
          </a:p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900" dirty="0" smtClean="0"/>
              <a:t>240-463-9928</a:t>
            </a:r>
          </a:p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900" dirty="0" smtClean="0"/>
              <a:t>tombrunetto@yahoo.com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0AF562-BD7A-494E-BEB4-4B32068E3D6D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For More Information Please Contact</a:t>
            </a:r>
            <a:endParaRPr lang="en-US" dirty="0"/>
          </a:p>
        </p:txBody>
      </p:sp>
      <p:sp>
        <p:nvSpPr>
          <p:cNvPr id="20484" name="TextBox 6"/>
          <p:cNvSpPr txBox="1">
            <a:spLocks noChangeArrowheads="1"/>
          </p:cNvSpPr>
          <p:nvPr/>
        </p:nvSpPr>
        <p:spPr bwMode="auto">
          <a:xfrm>
            <a:off x="3505200" y="4648200"/>
            <a:ext cx="21637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latin typeface="Calibri" pitchFamily="34" charset="0"/>
              </a:rPr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1178</TotalTime>
  <Words>216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Arial</vt:lpstr>
      <vt:lpstr>Office Theme</vt:lpstr>
      <vt:lpstr>Office Theme</vt:lpstr>
      <vt:lpstr>Olney Home For Life</vt:lpstr>
      <vt:lpstr>Community We Serve</vt:lpstr>
      <vt:lpstr>Current Senior Services</vt:lpstr>
      <vt:lpstr>The Village Model</vt:lpstr>
      <vt:lpstr>The Leverage Model</vt:lpstr>
      <vt:lpstr>For More Information Please Contact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Olney Home For Live</dc:title>
  <dc:creator>Tom</dc:creator>
  <cp:lastModifiedBy>avivpa01</cp:lastModifiedBy>
  <cp:revision>72</cp:revision>
  <cp:lastPrinted>2015-05-11T15:02:15Z</cp:lastPrinted>
  <dcterms:created xsi:type="dcterms:W3CDTF">2014-10-03T18:46:21Z</dcterms:created>
  <dcterms:modified xsi:type="dcterms:W3CDTF">2015-05-22T20:35:28Z</dcterms:modified>
</cp:coreProperties>
</file>